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5" r:id="rId3"/>
    <p:sldId id="285" r:id="rId4"/>
    <p:sldId id="296" r:id="rId5"/>
    <p:sldId id="297" r:id="rId6"/>
    <p:sldId id="286" r:id="rId7"/>
    <p:sldId id="293" r:id="rId8"/>
    <p:sldId id="292" r:id="rId9"/>
    <p:sldId id="291" r:id="rId10"/>
    <p:sldId id="290" r:id="rId11"/>
    <p:sldId id="299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AC5"/>
    <a:srgbClr val="FAD676"/>
    <a:srgbClr val="D4E3E8"/>
    <a:srgbClr val="CEA884"/>
    <a:srgbClr val="EBDBCC"/>
    <a:srgbClr val="B6D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7E28-CF79-44EB-0192-EE0264C8D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075FA-1C3F-38B6-79D3-218FBE5D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7C5B9-049B-B539-D1C3-94657E88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6CD53-8311-7758-1FDF-B8E08F9C4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A0090-3763-4D0B-C0AA-68CFEF32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0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45404-18E0-92CB-67AC-E70A9530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C1CA5-661A-5CD0-76A2-9C4BA7F64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5D679-7FB7-FC04-EFEA-05F3EC2B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EFBE2-6D62-8D12-B461-3DEE0895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7FE47-DC23-41A9-8BAA-132679B5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0ECF4-E2C4-4FDF-AD32-B6357DDDF2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44B1C-C279-380F-0E74-8ACBD10F9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09E69-E714-D62F-AC94-8DADFDCF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8B2B1-99ED-CEC2-3292-44321E5E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0D587-A2C2-A963-E551-68391C6B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4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0A0-C05D-C9B6-97F8-BC73DA20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6BFB-A9E5-2C20-E3F9-09853F63D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1C07E-5A19-4950-69BF-BA397BD2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EFA09-2F69-5270-31EA-2535212B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43FD-0880-0664-10F0-B44E68BF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10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A20C-611F-9FF4-7D47-C50FCDDB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F678F-E38B-3F43-0910-0C3BD1D2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65A0E-A142-E5A6-823F-BE0A8999C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B5AF7-F07E-9544-9203-3000850C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473BF-A48C-AD14-CDA9-07DBD4E6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11CA-B948-1BE7-644B-8FF80BCC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1D20-734D-3CC1-4071-ED87185F5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6AA3E-9CC6-013B-5550-F195B214A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46AD-64A5-19FF-A7D9-16FD7F64B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3FBE0-77B0-B4A1-1894-C18DF77D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DCC9D-DB6A-13D7-49BE-2BB2C78A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0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6BAF-9D2C-3209-0BF6-35558F65E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49D5E-075F-F767-06CF-8B562C783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98F48-27B9-B032-1C15-150F1DC91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77943-D43B-F9DA-8C7C-18D2395F8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4C7D1-B99E-793B-B841-DDCA18077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8138D-B41C-DF6D-B7AA-557C50ED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A8C33-027E-2F04-5E16-54BB1A48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C8E90-B434-4ED6-609F-A00A823F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3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3CDF-A194-ECD1-E841-79FD63B8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3FF45-4F16-1159-3DB3-5F39EA4A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B0E2C-837A-A442-8800-E6ADD1F5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65667-49E1-769C-14A5-DE9AF44D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2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AEEF2-CF0E-18D1-6209-956C8D0D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61C4B-02C7-5430-240C-159497F6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B0183-492A-FED4-7198-82075647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E26E-5F3B-8FD2-4AAA-8B681FEE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A7B6-C808-00AB-A3F1-F40FF82F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80742-8381-835C-52FA-CC308D63D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543E6-B3D4-FC52-26AE-DC54968F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90DA6-DC82-26F4-A308-00C0B503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EC3B-923C-C646-8E96-0515D248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2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FF96-C463-1748-FDB7-2FA4961E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3EC1E2-8F0C-3708-CCAE-D8C304751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CC070-4740-A478-CAB8-5A34FB881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39E-F820-4E88-DB56-574BAF24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A7F20-50E1-D654-D074-E2137ADF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CD4E3-4048-0E4F-BC9C-913BB88B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2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1B96A-BACD-2930-5644-EAA68A9F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042EB-75A4-7FA3-6BE2-8A91CDF32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D7CA0-F8DD-4C38-031F-624DC792E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40B7B6-E6A6-416C-85C2-FA4ED0A904F6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67E5-0595-E286-1281-9500FC7E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640F-A7BC-0B98-FB89-FB75E79D4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3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4CCD7-EABB-EB99-61B3-9F199BFB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93" y="192701"/>
            <a:ext cx="11264614" cy="64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5A0F-C1E3-E2E4-100E-052174E02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F3986C-260D-96A0-71E0-58607CF1DC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337"/>
            <a:ext cx="12192000" cy="68436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BFB65F-DEE6-009B-5B60-B55141D2DCE4}"/>
              </a:ext>
            </a:extLst>
          </p:cNvPr>
          <p:cNvSpPr/>
          <p:nvPr/>
        </p:nvSpPr>
        <p:spPr>
          <a:xfrm>
            <a:off x="129051" y="5624283"/>
            <a:ext cx="3225895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5034A-122C-A7DB-0228-6C6858341853}"/>
              </a:ext>
            </a:extLst>
          </p:cNvPr>
          <p:cNvSpPr txBox="1"/>
          <p:nvPr/>
        </p:nvSpPr>
        <p:spPr>
          <a:xfrm>
            <a:off x="199184" y="5664365"/>
            <a:ext cx="25175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TRIPS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447DB-1739-3BE8-B5E6-CA9F05C27C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29051" y="137888"/>
            <a:ext cx="4674623" cy="548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FD00D-43FE-62F2-A824-05B561FE8C2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5434885" y="195843"/>
            <a:ext cx="6510270" cy="2321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638F2-9581-537B-1E33-A6980B2D380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5434885" y="2699326"/>
            <a:ext cx="6510270" cy="2321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5880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9C463-E9FB-FE62-A380-AA307120A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0E0B2E-FB45-AF94-3AA5-CF85D3AC01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5B7EB1-CB64-271D-71EC-10C197F69BD9}"/>
              </a:ext>
            </a:extLst>
          </p:cNvPr>
          <p:cNvSpPr/>
          <p:nvPr/>
        </p:nvSpPr>
        <p:spPr>
          <a:xfrm>
            <a:off x="129051" y="5624283"/>
            <a:ext cx="7366453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111B5-9C7B-6455-CD6B-89E3729AD338}"/>
              </a:ext>
            </a:extLst>
          </p:cNvPr>
          <p:cNvSpPr txBox="1"/>
          <p:nvPr/>
        </p:nvSpPr>
        <p:spPr>
          <a:xfrm>
            <a:off x="244261" y="5664365"/>
            <a:ext cx="76762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REVENUE HOURS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B9756-91E3-1D10-EC87-1C17E4BAE8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690355" y="137888"/>
            <a:ext cx="6312755" cy="23677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016164-53CB-EEA1-C60C-AD49DF81C82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5690355" y="2643481"/>
            <a:ext cx="6312755" cy="23622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8FDAF8-5831-563A-AA6A-BE5F3A324A7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129051" y="137888"/>
            <a:ext cx="4649011" cy="55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5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DC130-7BD4-6F97-49A8-29BF4E02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543BA590-99D9-1C7D-32A8-11F6F8FF71D6}"/>
              </a:ext>
            </a:extLst>
          </p:cNvPr>
          <p:cNvSpPr/>
          <p:nvPr/>
        </p:nvSpPr>
        <p:spPr>
          <a:xfrm>
            <a:off x="15632" y="0"/>
            <a:ext cx="12160736" cy="6858000"/>
          </a:xfrm>
          <a:prstGeom prst="flowChartProcess">
            <a:avLst/>
          </a:prstGeom>
          <a:solidFill>
            <a:srgbClr val="D4E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E8794E-DB84-9244-A3B6-51662811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76368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D1F3B2-8090-B482-9404-2DB4F6A00390}"/>
              </a:ext>
            </a:extLst>
          </p:cNvPr>
          <p:cNvSpPr/>
          <p:nvPr/>
        </p:nvSpPr>
        <p:spPr>
          <a:xfrm>
            <a:off x="5479616" y="219001"/>
            <a:ext cx="6696752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C8CF1-614C-D0BA-0FC8-CF9E4D5CF7D2}"/>
              </a:ext>
            </a:extLst>
          </p:cNvPr>
          <p:cNvSpPr txBox="1"/>
          <p:nvPr/>
        </p:nvSpPr>
        <p:spPr>
          <a:xfrm>
            <a:off x="6900258" y="241244"/>
            <a:ext cx="51841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E71BC-84BA-93D7-048B-55F121881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6" y="94352"/>
            <a:ext cx="2002403" cy="195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6AD8-3983-C49B-1B58-9882993DD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402" y="2643004"/>
            <a:ext cx="1983345" cy="200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2B30A-73D3-5502-9D9C-5422530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888" y="1591275"/>
            <a:ext cx="1943889" cy="1998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DAD6C-9A96-46DC-1F9D-074FC90A4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92" y="3858232"/>
            <a:ext cx="2024689" cy="1973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BD1186-A649-ABB3-1EA2-60122996EF9F}"/>
              </a:ext>
            </a:extLst>
          </p:cNvPr>
          <p:cNvSpPr txBox="1"/>
          <p:nvPr/>
        </p:nvSpPr>
        <p:spPr>
          <a:xfrm>
            <a:off x="15632" y="974019"/>
            <a:ext cx="13587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DB179-EFE8-E399-719D-5F787FA27974}"/>
              </a:ext>
            </a:extLst>
          </p:cNvPr>
          <p:cNvSpPr txBox="1"/>
          <p:nvPr/>
        </p:nvSpPr>
        <p:spPr>
          <a:xfrm>
            <a:off x="1782278" y="2619847"/>
            <a:ext cx="13587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242AD-33C2-1E88-4817-2DA2B3AF6205}"/>
              </a:ext>
            </a:extLst>
          </p:cNvPr>
          <p:cNvSpPr txBox="1"/>
          <p:nvPr/>
        </p:nvSpPr>
        <p:spPr>
          <a:xfrm>
            <a:off x="3916634" y="3644054"/>
            <a:ext cx="13587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1F6E9-CD58-7ECB-D8F7-86B28EFDDDC0}"/>
              </a:ext>
            </a:extLst>
          </p:cNvPr>
          <p:cNvSpPr txBox="1"/>
          <p:nvPr/>
        </p:nvSpPr>
        <p:spPr>
          <a:xfrm>
            <a:off x="6239499" y="4576956"/>
            <a:ext cx="13587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Agency FB" panose="020B0503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5646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FC65E-1638-CAA7-6F3A-8036EF8A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71" y="175822"/>
            <a:ext cx="11070587" cy="6326050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42F07FC4-6DB6-31AA-8B7B-C141DAAE71B0}"/>
              </a:ext>
            </a:extLst>
          </p:cNvPr>
          <p:cNvSpPr/>
          <p:nvPr/>
        </p:nvSpPr>
        <p:spPr>
          <a:xfrm>
            <a:off x="6909515" y="3548130"/>
            <a:ext cx="4340181" cy="137803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1B08-7593-54AB-4090-947B237FE809}"/>
              </a:ext>
            </a:extLst>
          </p:cNvPr>
          <p:cNvSpPr txBox="1"/>
          <p:nvPr/>
        </p:nvSpPr>
        <p:spPr>
          <a:xfrm>
            <a:off x="6728236" y="3495008"/>
            <a:ext cx="47275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Why does my rush hour commute take three times longer than normal?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Why is there no public transportation to and from the Nashville to the surrounding towns?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Why do I need a car to enjoy Nashville and the surrounding towns?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59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B6A2C-BABA-6060-A96D-4ABC8693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A07AB2-C54B-2C40-1DB8-FF82F52A96C7}"/>
              </a:ext>
            </a:extLst>
          </p:cNvPr>
          <p:cNvSpPr/>
          <p:nvPr/>
        </p:nvSpPr>
        <p:spPr>
          <a:xfrm>
            <a:off x="-1" y="5268870"/>
            <a:ext cx="6272011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8BFC6A-093F-CABE-E13E-16EB5008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55" y="318190"/>
            <a:ext cx="2848491" cy="46010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670BB8-3393-75DE-D3E4-3AECAAF2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9" y="318190"/>
            <a:ext cx="2871317" cy="46010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9D454A1-7A2E-8F70-4C53-805C010E8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398" y="318190"/>
            <a:ext cx="2863855" cy="460102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8F8C102-16E9-80CE-1EBB-E70A8DC05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083" y="318190"/>
            <a:ext cx="2853928" cy="4601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DA68A-6340-F457-CD11-7FE42395C6D3}"/>
              </a:ext>
            </a:extLst>
          </p:cNvPr>
          <p:cNvSpPr txBox="1"/>
          <p:nvPr/>
        </p:nvSpPr>
        <p:spPr>
          <a:xfrm>
            <a:off x="325628" y="5462841"/>
            <a:ext cx="5872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latin typeface="+mj-lt"/>
              </a:rPr>
              <a:t>Urbanized area name.  UZA is a designation for area with a population greater than 50,000.</a:t>
            </a:r>
          </a:p>
        </p:txBody>
      </p:sp>
    </p:spTree>
    <p:extLst>
      <p:ext uri="{BB962C8B-B14F-4D97-AF65-F5344CB8AC3E}">
        <p14:creationId xmlns:p14="http://schemas.microsoft.com/office/powerpoint/2010/main" val="14669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72641-AF07-F1B1-C1A2-C003B9282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0" y="142385"/>
            <a:ext cx="11957093" cy="4397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3E49C-1999-77F3-7A60-B294D501CE16}"/>
              </a:ext>
            </a:extLst>
          </p:cNvPr>
          <p:cNvSpPr/>
          <p:nvPr/>
        </p:nvSpPr>
        <p:spPr>
          <a:xfrm>
            <a:off x="123997" y="4539801"/>
            <a:ext cx="2889659" cy="2073499"/>
          </a:xfrm>
          <a:prstGeom prst="rect">
            <a:avLst/>
          </a:prstGeom>
          <a:solidFill>
            <a:srgbClr val="EBD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D39CC-D515-C575-F4BE-DACE81F5F6A6}"/>
              </a:ext>
            </a:extLst>
          </p:cNvPr>
          <p:cNvSpPr/>
          <p:nvPr/>
        </p:nvSpPr>
        <p:spPr>
          <a:xfrm>
            <a:off x="3199797" y="4519852"/>
            <a:ext cx="2840395" cy="2093448"/>
          </a:xfrm>
          <a:prstGeom prst="rect">
            <a:avLst/>
          </a:prstGeom>
          <a:solidFill>
            <a:srgbClr val="D4E3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F1F593-D1D5-59A2-7322-EDEF93BCD5B4}"/>
              </a:ext>
            </a:extLst>
          </p:cNvPr>
          <p:cNvSpPr/>
          <p:nvPr/>
        </p:nvSpPr>
        <p:spPr>
          <a:xfrm>
            <a:off x="6213702" y="4519851"/>
            <a:ext cx="2880360" cy="2093448"/>
          </a:xfrm>
          <a:prstGeom prst="rect">
            <a:avLst/>
          </a:prstGeom>
          <a:solidFill>
            <a:srgbClr val="94B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B23DF8-3E0D-C43F-758F-17E8323394E3}"/>
              </a:ext>
            </a:extLst>
          </p:cNvPr>
          <p:cNvSpPr/>
          <p:nvPr/>
        </p:nvSpPr>
        <p:spPr>
          <a:xfrm>
            <a:off x="9302590" y="4539802"/>
            <a:ext cx="2765414" cy="2073498"/>
          </a:xfrm>
          <a:prstGeom prst="rect">
            <a:avLst/>
          </a:prstGeom>
          <a:solidFill>
            <a:srgbClr val="CEA8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347FA8-CE74-9162-D6BC-D8918957D65A}"/>
              </a:ext>
            </a:extLst>
          </p:cNvPr>
          <p:cNvSpPr txBox="1"/>
          <p:nvPr/>
        </p:nvSpPr>
        <p:spPr>
          <a:xfrm>
            <a:off x="98279" y="4539800"/>
            <a:ext cx="291537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Density Per Square Mile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Total population divided by area in miles.  Allows accurate comparisons between cities differing greatly in size of population.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940DA-8C88-1C3D-16C8-7E5FD7DEC90F}"/>
              </a:ext>
            </a:extLst>
          </p:cNvPr>
          <p:cNvSpPr txBox="1"/>
          <p:nvPr/>
        </p:nvSpPr>
        <p:spPr>
          <a:xfrm>
            <a:off x="3200711" y="4519851"/>
            <a:ext cx="283948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Population Served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Population reported for area served by Federal Transit Administration.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35C49-93D6-0AC7-0E71-8CE1138C365B}"/>
              </a:ext>
            </a:extLst>
          </p:cNvPr>
          <p:cNvSpPr txBox="1"/>
          <p:nvPr/>
        </p:nvSpPr>
        <p:spPr>
          <a:xfrm>
            <a:off x="6254581" y="4519850"/>
            <a:ext cx="283948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Revenue Miles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Total miles traveled by mode of public transportation while in service.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3BBCC-70AA-2DDC-558D-44A9DE63C89A}"/>
              </a:ext>
            </a:extLst>
          </p:cNvPr>
          <p:cNvSpPr txBox="1"/>
          <p:nvPr/>
        </p:nvSpPr>
        <p:spPr>
          <a:xfrm>
            <a:off x="9302589" y="4539800"/>
            <a:ext cx="276541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Trips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Total count of passengers that entered a mode of public transportation.</a:t>
            </a:r>
          </a:p>
          <a:p>
            <a:pPr algn="ctr"/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748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5BABF41-81E8-15C5-F290-1A540C89DB8F}"/>
              </a:ext>
            </a:extLst>
          </p:cNvPr>
          <p:cNvSpPr/>
          <p:nvPr/>
        </p:nvSpPr>
        <p:spPr>
          <a:xfrm>
            <a:off x="4044871" y="-27875"/>
            <a:ext cx="8142513" cy="3442938"/>
          </a:xfrm>
          <a:prstGeom prst="flowChartProcess">
            <a:avLst/>
          </a:prstGeom>
          <a:solidFill>
            <a:srgbClr val="94BA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4138B-FC44-91E5-8E99-27E431A4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" y="0"/>
            <a:ext cx="404808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9EB45-0CA2-BD53-402F-83E01973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87" y="3415063"/>
            <a:ext cx="8142514" cy="34429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74C5D8-9C97-46C6-E049-461EF3370171}"/>
              </a:ext>
            </a:extLst>
          </p:cNvPr>
          <p:cNvSpPr txBox="1"/>
          <p:nvPr/>
        </p:nvSpPr>
        <p:spPr>
          <a:xfrm>
            <a:off x="4119092" y="51516"/>
            <a:ext cx="51601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How will the cities be graded?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1</a:t>
            </a:r>
            <a:r>
              <a:rPr lang="en-US" sz="2800" baseline="30000" dirty="0">
                <a:latin typeface="+mj-lt"/>
              </a:rPr>
              <a:t>st</a:t>
            </a:r>
            <a:r>
              <a:rPr lang="en-US" sz="2800" dirty="0">
                <a:latin typeface="+mj-lt"/>
              </a:rPr>
              <a:t>  Place:  4 points</a:t>
            </a:r>
          </a:p>
          <a:p>
            <a:r>
              <a:rPr lang="en-US" sz="2800" dirty="0">
                <a:latin typeface="+mj-lt"/>
              </a:rPr>
              <a:t>2</a:t>
            </a:r>
            <a:r>
              <a:rPr lang="en-US" sz="2800" baseline="30000" dirty="0">
                <a:latin typeface="+mj-lt"/>
              </a:rPr>
              <a:t>nd</a:t>
            </a:r>
            <a:r>
              <a:rPr lang="en-US" sz="2800" dirty="0">
                <a:latin typeface="+mj-lt"/>
              </a:rPr>
              <a:t> Place:  3 points</a:t>
            </a:r>
          </a:p>
          <a:p>
            <a:r>
              <a:rPr lang="en-US" sz="2800" dirty="0">
                <a:latin typeface="+mj-lt"/>
              </a:rPr>
              <a:t>3</a:t>
            </a:r>
            <a:r>
              <a:rPr lang="en-US" sz="2800" baseline="30000" dirty="0">
                <a:latin typeface="+mj-lt"/>
              </a:rPr>
              <a:t>rd</a:t>
            </a:r>
            <a:r>
              <a:rPr lang="en-US" sz="2800" dirty="0">
                <a:latin typeface="+mj-lt"/>
              </a:rPr>
              <a:t>  Place:  2 points</a:t>
            </a:r>
          </a:p>
          <a:p>
            <a:r>
              <a:rPr lang="en-US" sz="2800" dirty="0">
                <a:latin typeface="+mj-lt"/>
              </a:rPr>
              <a:t>4</a:t>
            </a:r>
            <a:r>
              <a:rPr lang="en-US" sz="2800" baseline="30000" dirty="0">
                <a:latin typeface="+mj-lt"/>
              </a:rPr>
              <a:t>th</a:t>
            </a:r>
            <a:r>
              <a:rPr lang="en-US" sz="2800" dirty="0">
                <a:latin typeface="+mj-lt"/>
              </a:rPr>
              <a:t>  Place:  1 point</a:t>
            </a:r>
            <a:endParaRPr lang="en-US" dirty="0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806254-C416-3490-F8F9-28F80811C713}"/>
              </a:ext>
            </a:extLst>
          </p:cNvPr>
          <p:cNvSpPr/>
          <p:nvPr/>
        </p:nvSpPr>
        <p:spPr>
          <a:xfrm>
            <a:off x="667070" y="3239958"/>
            <a:ext cx="862884" cy="798490"/>
          </a:xfrm>
          <a:prstGeom prst="ellipse">
            <a:avLst/>
          </a:prstGeom>
          <a:solidFill>
            <a:srgbClr val="CEA8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+ 4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A2A1FB-D5A4-A95A-5950-98D5553A934E}"/>
              </a:ext>
            </a:extLst>
          </p:cNvPr>
          <p:cNvSpPr/>
          <p:nvPr/>
        </p:nvSpPr>
        <p:spPr>
          <a:xfrm>
            <a:off x="1487187" y="3749196"/>
            <a:ext cx="862884" cy="798490"/>
          </a:xfrm>
          <a:prstGeom prst="ellipse">
            <a:avLst/>
          </a:prstGeom>
          <a:solidFill>
            <a:srgbClr val="CEA8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0976AD-3244-99DA-4DC6-2D24651572FB}"/>
              </a:ext>
            </a:extLst>
          </p:cNvPr>
          <p:cNvSpPr/>
          <p:nvPr/>
        </p:nvSpPr>
        <p:spPr>
          <a:xfrm>
            <a:off x="2307304" y="4218902"/>
            <a:ext cx="862884" cy="798490"/>
          </a:xfrm>
          <a:prstGeom prst="ellipse">
            <a:avLst/>
          </a:prstGeom>
          <a:solidFill>
            <a:srgbClr val="CEA8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3483E-DF30-4B87-7033-AE6C02D66261}"/>
              </a:ext>
            </a:extLst>
          </p:cNvPr>
          <p:cNvSpPr/>
          <p:nvPr/>
        </p:nvSpPr>
        <p:spPr>
          <a:xfrm>
            <a:off x="3127421" y="4655299"/>
            <a:ext cx="862884" cy="798490"/>
          </a:xfrm>
          <a:prstGeom prst="ellipse">
            <a:avLst/>
          </a:prstGeom>
          <a:solidFill>
            <a:srgbClr val="CEA8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3BB138-FBC0-6662-F63E-77CAD4183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376" y="1109687"/>
            <a:ext cx="1736228" cy="13362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D3FB56-D71A-E9B5-7BDB-A433380B5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1629" y="1223493"/>
            <a:ext cx="988925" cy="1108604"/>
          </a:xfrm>
          <a:prstGeom prst="rect">
            <a:avLst/>
          </a:prstGeom>
        </p:spPr>
      </p:pic>
      <p:pic>
        <p:nvPicPr>
          <p:cNvPr id="23" name="Graphic 22" descr="Magnifying glass with solid fill">
            <a:extLst>
              <a:ext uri="{FF2B5EF4-FFF2-40B4-BE49-F238E27FC236}">
                <a16:creationId xmlns:a16="http://schemas.microsoft.com/office/drawing/2014/main" id="{D537F506-F43A-9F34-E86B-5277A6081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2332" y="724459"/>
            <a:ext cx="1873876" cy="1873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24BEC5-5176-1595-12C3-223C188626B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4049487" y="0"/>
            <a:ext cx="8085334" cy="34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9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0770B6-2F72-95EA-F035-9F0AB449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71" y="-11562"/>
            <a:ext cx="12329885" cy="68695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386CB0-3C02-1095-1ACD-D73883F57BF8}"/>
              </a:ext>
            </a:extLst>
          </p:cNvPr>
          <p:cNvSpPr/>
          <p:nvPr/>
        </p:nvSpPr>
        <p:spPr>
          <a:xfrm>
            <a:off x="-72572" y="5624283"/>
            <a:ext cx="5430183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007F61-1F02-B8C8-63DA-F28C592DCC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rcRect t="-10464" r="-45409"/>
          <a:stretch>
            <a:fillRect/>
          </a:stretch>
        </p:blipFill>
        <p:spPr>
          <a:xfrm>
            <a:off x="-72570" y="-577119"/>
            <a:ext cx="7837714" cy="6098015"/>
          </a:xfrm>
          <a:custGeom>
            <a:avLst/>
            <a:gdLst>
              <a:gd name="connsiteX0" fmla="*/ 0 w 7660783"/>
              <a:gd name="connsiteY0" fmla="*/ 577659 h 6098015"/>
              <a:gd name="connsiteX1" fmla="*/ 3203099 w 7660783"/>
              <a:gd name="connsiteY1" fmla="*/ 577659 h 6098015"/>
              <a:gd name="connsiteX2" fmla="*/ 3087775 w 7660783"/>
              <a:gd name="connsiteY2" fmla="*/ 666725 h 6098015"/>
              <a:gd name="connsiteX3" fmla="*/ 2303171 w 7660783"/>
              <a:gd name="connsiteY3" fmla="*/ 2276341 h 6098015"/>
              <a:gd name="connsiteX4" fmla="*/ 4981977 w 7660783"/>
              <a:gd name="connsiteY4" fmla="*/ 4552682 h 6098015"/>
              <a:gd name="connsiteX5" fmla="*/ 5255870 w 7660783"/>
              <a:gd name="connsiteY5" fmla="*/ 4540930 h 6098015"/>
              <a:gd name="connsiteX6" fmla="*/ 5268433 w 7660783"/>
              <a:gd name="connsiteY6" fmla="*/ 4539300 h 6098015"/>
              <a:gd name="connsiteX7" fmla="*/ 5268433 w 7660783"/>
              <a:gd name="connsiteY7" fmla="*/ 6098015 h 6098015"/>
              <a:gd name="connsiteX8" fmla="*/ 0 w 7660783"/>
              <a:gd name="connsiteY8" fmla="*/ 6098015 h 6098015"/>
              <a:gd name="connsiteX9" fmla="*/ 4981977 w 7660783"/>
              <a:gd name="connsiteY9" fmla="*/ 0 h 6098015"/>
              <a:gd name="connsiteX10" fmla="*/ 7660783 w 7660783"/>
              <a:gd name="connsiteY10" fmla="*/ 2276341 h 6098015"/>
              <a:gd name="connsiteX11" fmla="*/ 5521850 w 7660783"/>
              <a:gd name="connsiteY11" fmla="*/ 4506435 h 6098015"/>
              <a:gd name="connsiteX12" fmla="*/ 5268433 w 7660783"/>
              <a:gd name="connsiteY12" fmla="*/ 4539300 h 6098015"/>
              <a:gd name="connsiteX13" fmla="*/ 5268433 w 7660783"/>
              <a:gd name="connsiteY13" fmla="*/ 577659 h 6098015"/>
              <a:gd name="connsiteX14" fmla="*/ 3203099 w 7660783"/>
              <a:gd name="connsiteY14" fmla="*/ 577659 h 6098015"/>
              <a:gd name="connsiteX15" fmla="*/ 3278008 w 7660783"/>
              <a:gd name="connsiteY15" fmla="*/ 519806 h 6098015"/>
              <a:gd name="connsiteX16" fmla="*/ 4981977 w 7660783"/>
              <a:gd name="connsiteY16" fmla="*/ 0 h 609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60783" h="6098015">
                <a:moveTo>
                  <a:pt x="0" y="577659"/>
                </a:moveTo>
                <a:lnTo>
                  <a:pt x="3203099" y="577659"/>
                </a:lnTo>
                <a:lnTo>
                  <a:pt x="3087775" y="666725"/>
                </a:lnTo>
                <a:cubicBezTo>
                  <a:pt x="2603007" y="1078662"/>
                  <a:pt x="2303171" y="1647747"/>
                  <a:pt x="2303171" y="2276341"/>
                </a:cubicBezTo>
                <a:cubicBezTo>
                  <a:pt x="2303171" y="3533529"/>
                  <a:pt x="3502513" y="4552682"/>
                  <a:pt x="4981977" y="4552682"/>
                </a:cubicBezTo>
                <a:cubicBezTo>
                  <a:pt x="5074444" y="4552682"/>
                  <a:pt x="5165816" y="4548701"/>
                  <a:pt x="5255870" y="4540930"/>
                </a:cubicBezTo>
                <a:lnTo>
                  <a:pt x="5268433" y="4539300"/>
                </a:lnTo>
                <a:lnTo>
                  <a:pt x="5268433" y="6098015"/>
                </a:lnTo>
                <a:lnTo>
                  <a:pt x="0" y="6098015"/>
                </a:lnTo>
                <a:close/>
                <a:moveTo>
                  <a:pt x="4981977" y="0"/>
                </a:moveTo>
                <a:cubicBezTo>
                  <a:pt x="6461441" y="0"/>
                  <a:pt x="7660783" y="1019153"/>
                  <a:pt x="7660783" y="2276341"/>
                </a:cubicBezTo>
                <a:cubicBezTo>
                  <a:pt x="7660783" y="3376381"/>
                  <a:pt x="6742537" y="4294175"/>
                  <a:pt x="5521850" y="4506435"/>
                </a:cubicBezTo>
                <a:lnTo>
                  <a:pt x="5268433" y="4539300"/>
                </a:lnTo>
                <a:lnTo>
                  <a:pt x="5268433" y="577659"/>
                </a:lnTo>
                <a:lnTo>
                  <a:pt x="3203099" y="577659"/>
                </a:lnTo>
                <a:lnTo>
                  <a:pt x="3278008" y="519806"/>
                </a:lnTo>
                <a:cubicBezTo>
                  <a:pt x="3741063" y="195072"/>
                  <a:pt x="4334712" y="0"/>
                  <a:pt x="4981977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33CF95-C1E3-2FDF-73FF-E41FCD4D5281}"/>
              </a:ext>
            </a:extLst>
          </p:cNvPr>
          <p:cNvSpPr txBox="1"/>
          <p:nvPr/>
        </p:nvSpPr>
        <p:spPr>
          <a:xfrm>
            <a:off x="-72573" y="5618744"/>
            <a:ext cx="44990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OVERVIEW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FE066A-A468-6949-1829-A70B04E2137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171" y="125729"/>
            <a:ext cx="6630167" cy="2116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1FEE83-B0B9-C6F4-129B-5BE5EDE23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71" y="2373087"/>
            <a:ext cx="6630167" cy="2116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BD223B-0036-F86A-C2A2-0A7F13044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71" y="4615543"/>
            <a:ext cx="6630167" cy="2116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44FFA61-2A77-C53B-431D-5DDF2B82ACB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5508170" y="125729"/>
            <a:ext cx="6630167" cy="21167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20EB69A-6AB7-48E4-3818-6130F4C37F1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8170" y="2379733"/>
            <a:ext cx="6630167" cy="211006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50C88E6-C7F5-F205-28CF-3C0FAEB2F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2000"/>
          </a:blip>
          <a:stretch>
            <a:fillRect/>
          </a:stretch>
        </p:blipFill>
        <p:spPr>
          <a:xfrm>
            <a:off x="5434002" y="4627090"/>
            <a:ext cx="6757998" cy="21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4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2236B-AB92-DDCA-A066-0BA7FB8A3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A2CEC55-B5F5-46CE-2C7B-34FBDF94E5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6B587B-0F97-B1BB-FADB-F275BA252E12}"/>
              </a:ext>
            </a:extLst>
          </p:cNvPr>
          <p:cNvSpPr/>
          <p:nvPr/>
        </p:nvSpPr>
        <p:spPr>
          <a:xfrm>
            <a:off x="-1" y="5624281"/>
            <a:ext cx="4520485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B9087-63AF-4566-F56E-BB2C3F41A47D}"/>
              </a:ext>
            </a:extLst>
          </p:cNvPr>
          <p:cNvSpPr txBox="1"/>
          <p:nvPr/>
        </p:nvSpPr>
        <p:spPr>
          <a:xfrm>
            <a:off x="0" y="5664363"/>
            <a:ext cx="36187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DENSITY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CA321-EC3A-4DB2-4907-862092EFDF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29051" y="77994"/>
            <a:ext cx="4391434" cy="5546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ACA04-48F8-0F18-A08C-68C5D456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959" y="2684087"/>
            <a:ext cx="6615988" cy="2313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CC2DFF-CA96-37BA-64BB-C3E63293F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959" y="148494"/>
            <a:ext cx="6615990" cy="23132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2173C0-2C39-33D9-0C2A-A7F4FA81028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5446958" y="148494"/>
            <a:ext cx="6615989" cy="23628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0A39BA-635E-2E1C-EABD-CC07BFEC191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5446958" y="2684087"/>
            <a:ext cx="6615987" cy="241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7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A5C7B-8088-5F1D-0541-0F1E3C8FA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AEE8B9-0325-5B6A-8BDC-190955A3D9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016AD7-23BD-6E3E-82DD-E1DF6CE12071}"/>
              </a:ext>
            </a:extLst>
          </p:cNvPr>
          <p:cNvSpPr/>
          <p:nvPr/>
        </p:nvSpPr>
        <p:spPr>
          <a:xfrm>
            <a:off x="129051" y="5624283"/>
            <a:ext cx="8712296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72D3B-12C7-BAEE-1E85-865F07E5B498}"/>
              </a:ext>
            </a:extLst>
          </p:cNvPr>
          <p:cNvSpPr txBox="1"/>
          <p:nvPr/>
        </p:nvSpPr>
        <p:spPr>
          <a:xfrm>
            <a:off x="129051" y="5664365"/>
            <a:ext cx="82748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POPULATION SERVED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0F259-0182-E9EE-1F8C-D3D472B026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79787" y="70834"/>
            <a:ext cx="4334258" cy="5553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5AD85-6BC0-150B-C3DB-7067854BE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265" y="177973"/>
            <a:ext cx="6351948" cy="2208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B6D3C7-FD1F-B2F5-DE0E-0F268BC07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266" y="2615716"/>
            <a:ext cx="6351947" cy="2208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C44115-8B26-95B3-252A-A8038C774D8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5660265" y="271919"/>
            <a:ext cx="6351948" cy="2208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7CECBD-AEA9-4E83-AEBC-23C539653E9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5608749" y="2615717"/>
            <a:ext cx="6403463" cy="2208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4445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7A416-09E4-B345-8477-B17C607A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3E729-8045-CE61-2334-0D63E9CA5A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484CDA-9153-5A3C-B323-0840A463769B}"/>
              </a:ext>
            </a:extLst>
          </p:cNvPr>
          <p:cNvSpPr/>
          <p:nvPr/>
        </p:nvSpPr>
        <p:spPr>
          <a:xfrm>
            <a:off x="129051" y="5624283"/>
            <a:ext cx="6587281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D5314-4EA2-00C0-84C4-60F83878B392}"/>
              </a:ext>
            </a:extLst>
          </p:cNvPr>
          <p:cNvSpPr txBox="1"/>
          <p:nvPr/>
        </p:nvSpPr>
        <p:spPr>
          <a:xfrm>
            <a:off x="129051" y="5664365"/>
            <a:ext cx="60015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REVENUE MILES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D7E43-1871-6C1C-8191-47D0C1CE39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35490" y="137888"/>
            <a:ext cx="4663272" cy="5486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77370-9876-1201-F995-64C4873EB9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5749342" y="137888"/>
            <a:ext cx="6195813" cy="25037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09AFA6-5455-2013-8F3F-CC2FD2F57EE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5749341" y="2779555"/>
            <a:ext cx="6195813" cy="25037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010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172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Agency FB</vt:lpstr>
      <vt:lpstr>Aptos</vt:lpstr>
      <vt:lpstr>Aptos Black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Cho</dc:creator>
  <cp:lastModifiedBy>K Cho</cp:lastModifiedBy>
  <cp:revision>57</cp:revision>
  <dcterms:created xsi:type="dcterms:W3CDTF">2024-12-12T17:40:56Z</dcterms:created>
  <dcterms:modified xsi:type="dcterms:W3CDTF">2024-12-17T21:19:41Z</dcterms:modified>
</cp:coreProperties>
</file>